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81" r:id="rId22"/>
    <p:sldId id="274" r:id="rId23"/>
    <p:sldId id="275" r:id="rId24"/>
    <p:sldId id="276" r:id="rId25"/>
    <p:sldId id="277" r:id="rId26"/>
    <p:sldId id="286" r:id="rId27"/>
    <p:sldId id="278" r:id="rId28"/>
    <p:sldId id="282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rxX9TBj2z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0Rz-uP4Mk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4QkkpYf0_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ROCK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/>
              <a:t>A MIRROR OF HISTORY AND SOCIETY</a:t>
            </a:r>
          </a:p>
        </p:txBody>
      </p:sp>
    </p:spTree>
    <p:extLst>
      <p:ext uri="{BB962C8B-B14F-4D97-AF65-F5344CB8AC3E}">
        <p14:creationId xmlns:p14="http://schemas.microsoft.com/office/powerpoint/2010/main" val="101786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1969: the </a:t>
            </a:r>
            <a:r>
              <a:rPr lang="it-IT" dirty="0" err="1"/>
              <a:t>rolling</a:t>
            </a:r>
            <a:r>
              <a:rPr lang="it-IT" dirty="0"/>
              <a:t> </a:t>
            </a:r>
            <a:r>
              <a:rPr lang="it-IT" dirty="0" err="1"/>
              <a:t>stones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531" y="1772444"/>
            <a:ext cx="5715000" cy="341947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The new American </a:t>
            </a:r>
            <a:r>
              <a:rPr lang="it-IT" sz="2400" dirty="0" err="1"/>
              <a:t>groups</a:t>
            </a:r>
            <a:r>
              <a:rPr lang="it-IT" sz="2400" dirty="0"/>
              <a:t>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Rolling</a:t>
            </a:r>
            <a:r>
              <a:rPr lang="it-IT" sz="2400" dirty="0"/>
              <a:t> </a:t>
            </a:r>
            <a:r>
              <a:rPr lang="it-IT" sz="2400" dirty="0" err="1"/>
              <a:t>Stones</a:t>
            </a:r>
            <a:r>
              <a:rPr lang="it-IT" sz="2400" dirty="0"/>
              <a:t>, </a:t>
            </a:r>
            <a:r>
              <a:rPr lang="it-IT" sz="2400" dirty="0" err="1"/>
              <a:t>don’t</a:t>
            </a:r>
            <a:r>
              <a:rPr lang="it-IT" sz="2400" dirty="0"/>
              <a:t> </a:t>
            </a:r>
            <a:r>
              <a:rPr lang="it-IT" sz="2400" dirty="0" err="1"/>
              <a:t>refuse</a:t>
            </a:r>
            <a:r>
              <a:rPr lang="it-IT" sz="2400" dirty="0"/>
              <a:t> society.  On the </a:t>
            </a:r>
            <a:r>
              <a:rPr lang="it-IT" sz="2400" dirty="0" err="1"/>
              <a:t>contrary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are politically </a:t>
            </a:r>
            <a:r>
              <a:rPr lang="it-IT" sz="2400" dirty="0" err="1"/>
              <a:t>involved</a:t>
            </a:r>
            <a:r>
              <a:rPr lang="it-IT" sz="2400" dirty="0"/>
              <a:t> and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scream</a:t>
            </a:r>
            <a:r>
              <a:rPr lang="it-IT" sz="2400" dirty="0"/>
              <a:t> to </a:t>
            </a:r>
            <a:r>
              <a:rPr lang="it-IT" sz="2400" dirty="0" err="1"/>
              <a:t>revolt</a:t>
            </a:r>
            <a:r>
              <a:rPr lang="it-IT" sz="2400" dirty="0"/>
              <a:t> </a:t>
            </a:r>
            <a:r>
              <a:rPr lang="it-IT" sz="2400" dirty="0" err="1"/>
              <a:t>against</a:t>
            </a:r>
            <a:r>
              <a:rPr lang="it-IT" sz="2400" dirty="0"/>
              <a:t> society.</a:t>
            </a:r>
          </a:p>
        </p:txBody>
      </p:sp>
    </p:spTree>
    <p:extLst>
      <p:ext uri="{BB962C8B-B14F-4D97-AF65-F5344CB8AC3E}">
        <p14:creationId xmlns:p14="http://schemas.microsoft.com/office/powerpoint/2010/main" val="381525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1969: the first </a:t>
            </a:r>
            <a:r>
              <a:rPr lang="it-IT" dirty="0" err="1"/>
              <a:t>woodstock</a:t>
            </a:r>
            <a:r>
              <a:rPr lang="it-IT" dirty="0"/>
              <a:t> festival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862161"/>
            <a:ext cx="7099852" cy="333346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For the first time, music </a:t>
            </a:r>
            <a:r>
              <a:rPr lang="it-IT" sz="2000" dirty="0" err="1"/>
              <a:t>gives</a:t>
            </a:r>
            <a:r>
              <a:rPr lang="it-IT" sz="2000" dirty="0"/>
              <a:t> a </a:t>
            </a:r>
            <a:r>
              <a:rPr lang="it-IT" sz="2000" dirty="0" err="1"/>
              <a:t>real</a:t>
            </a:r>
            <a:r>
              <a:rPr lang="it-IT" sz="2000" dirty="0"/>
              <a:t> </a:t>
            </a:r>
            <a:r>
              <a:rPr lang="it-IT" sz="2000" dirty="0" err="1"/>
              <a:t>political</a:t>
            </a:r>
            <a:r>
              <a:rPr lang="it-IT" sz="2000" dirty="0"/>
              <a:t> </a:t>
            </a:r>
            <a:r>
              <a:rPr lang="it-IT" sz="2000" dirty="0" err="1"/>
              <a:t>message</a:t>
            </a:r>
            <a:r>
              <a:rPr lang="it-IT" sz="2000" dirty="0"/>
              <a:t>. 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festival Jimmy Hendrix </a:t>
            </a:r>
            <a:r>
              <a:rPr lang="it-IT" sz="2000" dirty="0" err="1"/>
              <a:t>proposed</a:t>
            </a:r>
            <a:r>
              <a:rPr lang="it-IT" sz="2000" dirty="0"/>
              <a:t> a </a:t>
            </a:r>
            <a:r>
              <a:rPr lang="it-IT" sz="2000" dirty="0" err="1"/>
              <a:t>distorsion</a:t>
            </a:r>
            <a:r>
              <a:rPr lang="it-IT" sz="2000" dirty="0"/>
              <a:t> of the </a:t>
            </a:r>
            <a:r>
              <a:rPr lang="it-IT" sz="2000" dirty="0" err="1"/>
              <a:t>the</a:t>
            </a:r>
            <a:r>
              <a:rPr lang="it-IT" sz="2000" dirty="0"/>
              <a:t> American </a:t>
            </a:r>
            <a:r>
              <a:rPr lang="it-IT" sz="2000" dirty="0" err="1"/>
              <a:t>hymn</a:t>
            </a:r>
            <a:r>
              <a:rPr lang="it-IT" sz="2000" dirty="0"/>
              <a:t>, made of </a:t>
            </a:r>
            <a:r>
              <a:rPr lang="it-IT" sz="2000" dirty="0" err="1"/>
              <a:t>sounds</a:t>
            </a:r>
            <a:r>
              <a:rPr lang="it-IT" sz="2000" dirty="0"/>
              <a:t> of </a:t>
            </a:r>
            <a:r>
              <a:rPr lang="it-IT" sz="2000" dirty="0" err="1"/>
              <a:t>bombing</a:t>
            </a:r>
            <a:r>
              <a:rPr lang="it-IT" sz="2000" dirty="0"/>
              <a:t>, of </a:t>
            </a:r>
            <a:r>
              <a:rPr lang="it-IT" sz="2000" dirty="0" err="1"/>
              <a:t>planes</a:t>
            </a:r>
            <a:r>
              <a:rPr lang="it-IT" sz="2000" dirty="0"/>
              <a:t> </a:t>
            </a:r>
            <a:r>
              <a:rPr lang="it-IT" sz="2000" dirty="0" err="1"/>
              <a:t>flying</a:t>
            </a:r>
            <a:r>
              <a:rPr lang="it-IT" sz="2000" dirty="0"/>
              <a:t>, of </a:t>
            </a:r>
            <a:r>
              <a:rPr lang="it-IT" sz="2000" dirty="0" err="1"/>
              <a:t>screams</a:t>
            </a:r>
            <a:r>
              <a:rPr lang="it-IT" sz="2000" dirty="0"/>
              <a:t> and </a:t>
            </a:r>
            <a:r>
              <a:rPr lang="it-IT" sz="2000" dirty="0" err="1"/>
              <a:t>ambulances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07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1970: </a:t>
            </a:r>
            <a:r>
              <a:rPr lang="it-IT" dirty="0" err="1"/>
              <a:t>john</a:t>
            </a:r>
            <a:r>
              <a:rPr lang="it-IT" dirty="0"/>
              <a:t> </a:t>
            </a:r>
            <a:r>
              <a:rPr lang="it-IT" dirty="0" err="1"/>
              <a:t>lennon</a:t>
            </a:r>
            <a:r>
              <a:rPr lang="it-IT" dirty="0"/>
              <a:t> 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665" r="25665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dirty="0"/>
              <a:t>Beatles </a:t>
            </a:r>
            <a:r>
              <a:rPr lang="it-IT" sz="2000" dirty="0" err="1"/>
              <a:t>as</a:t>
            </a:r>
            <a:r>
              <a:rPr lang="it-IT" sz="2000" dirty="0"/>
              <a:t> a group </a:t>
            </a:r>
            <a:r>
              <a:rPr lang="it-IT" sz="2000" dirty="0" err="1"/>
              <a:t>don’t</a:t>
            </a:r>
            <a:r>
              <a:rPr lang="it-IT" sz="2000" dirty="0"/>
              <a:t> </a:t>
            </a:r>
            <a:r>
              <a:rPr lang="it-IT" sz="2000" dirty="0" err="1"/>
              <a:t>exist</a:t>
            </a:r>
            <a:r>
              <a:rPr lang="it-IT" sz="2000" dirty="0"/>
              <a:t> </a:t>
            </a:r>
            <a:r>
              <a:rPr lang="it-IT" sz="2000" dirty="0" err="1"/>
              <a:t>anymore</a:t>
            </a:r>
            <a:r>
              <a:rPr lang="it-IT" sz="2000" dirty="0"/>
              <a:t>.  John Lennon, </a:t>
            </a:r>
            <a:r>
              <a:rPr lang="it-IT" sz="2000" dirty="0" err="1"/>
              <a:t>as</a:t>
            </a:r>
            <a:r>
              <a:rPr lang="it-IT" sz="2000" dirty="0"/>
              <a:t> a solo </a:t>
            </a:r>
            <a:r>
              <a:rPr lang="it-IT" sz="2000" dirty="0" err="1"/>
              <a:t>singer</a:t>
            </a:r>
            <a:r>
              <a:rPr lang="it-IT" sz="2000" dirty="0"/>
              <a:t>, </a:t>
            </a:r>
            <a:r>
              <a:rPr lang="it-IT" sz="2000" dirty="0" err="1"/>
              <a:t>produces</a:t>
            </a:r>
            <a:r>
              <a:rPr lang="it-IT" sz="2000" dirty="0"/>
              <a:t> a </a:t>
            </a:r>
            <a:r>
              <a:rPr lang="it-IT" sz="2000" dirty="0" err="1"/>
              <a:t>song</a:t>
            </a:r>
            <a:r>
              <a:rPr lang="it-IT" sz="2000" dirty="0"/>
              <a:t> with an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sentence</a:t>
            </a:r>
            <a:r>
              <a:rPr lang="it-IT" sz="2000" dirty="0"/>
              <a:t>, a </a:t>
            </a:r>
            <a:r>
              <a:rPr lang="it-IT" sz="2000" dirty="0" err="1"/>
              <a:t>specific</a:t>
            </a:r>
            <a:r>
              <a:rPr lang="it-IT" sz="2000" dirty="0"/>
              <a:t> </a:t>
            </a:r>
            <a:r>
              <a:rPr lang="it-IT" sz="2000" dirty="0" err="1"/>
              <a:t>political</a:t>
            </a:r>
            <a:r>
              <a:rPr lang="it-IT" sz="2000" dirty="0"/>
              <a:t> and social </a:t>
            </a:r>
            <a:r>
              <a:rPr lang="it-IT" sz="2000" dirty="0" err="1"/>
              <a:t>aim</a:t>
            </a:r>
            <a:r>
              <a:rPr lang="it-IT" sz="2000" dirty="0"/>
              <a:t>, and </a:t>
            </a:r>
            <a:r>
              <a:rPr lang="it-IT" sz="2000" dirty="0" err="1"/>
              <a:t>few</a:t>
            </a:r>
            <a:r>
              <a:rPr lang="it-IT" sz="2000" dirty="0"/>
              <a:t> </a:t>
            </a:r>
            <a:r>
              <a:rPr lang="it-IT" sz="2000" dirty="0" err="1"/>
              <a:t>instruments</a:t>
            </a:r>
            <a:r>
              <a:rPr lang="it-IT" sz="2000" dirty="0"/>
              <a:t>:</a:t>
            </a:r>
          </a:p>
          <a:p>
            <a:r>
              <a:rPr lang="it-IT" sz="3200" dirty="0"/>
              <a:t>ALL WE ARE SAYING </a:t>
            </a:r>
          </a:p>
          <a:p>
            <a:r>
              <a:rPr lang="it-IT" sz="3200" dirty="0"/>
              <a:t>IS GIVE PEACE A CHANCE</a:t>
            </a:r>
          </a:p>
        </p:txBody>
      </p:sp>
    </p:spTree>
    <p:extLst>
      <p:ext uri="{BB962C8B-B14F-4D97-AF65-F5344CB8AC3E}">
        <p14:creationId xmlns:p14="http://schemas.microsoft.com/office/powerpoint/2010/main" val="342369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He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wrote</a:t>
            </a:r>
            <a:r>
              <a:rPr lang="it-IT" dirty="0"/>
              <a:t> one of the </a:t>
            </a:r>
            <a:r>
              <a:rPr lang="it-IT" dirty="0" err="1"/>
              <a:t>most</a:t>
            </a:r>
            <a:r>
              <a:rPr lang="it-IT" dirty="0"/>
              <a:t> beautiful </a:t>
            </a:r>
            <a:r>
              <a:rPr lang="it-IT" dirty="0" err="1"/>
              <a:t>song</a:t>
            </a:r>
            <a:r>
              <a:rPr lang="it-IT" dirty="0"/>
              <a:t> </a:t>
            </a:r>
            <a:r>
              <a:rPr lang="it-IT" dirty="0" err="1"/>
              <a:t>ever</a:t>
            </a:r>
            <a:r>
              <a:rPr lang="it-IT" dirty="0"/>
              <a:t> </a:t>
            </a:r>
            <a:r>
              <a:rPr lang="it-IT" dirty="0" err="1"/>
              <a:t>written</a:t>
            </a:r>
            <a:r>
              <a:rPr lang="it-IT" dirty="0"/>
              <a:t>:</a:t>
            </a:r>
            <a:br>
              <a:rPr lang="it-IT" dirty="0"/>
            </a:br>
            <a:r>
              <a:rPr lang="it-IT" sz="9800" dirty="0" err="1"/>
              <a:t>imagine</a:t>
            </a:r>
            <a:endParaRPr lang="it-IT" sz="9800" dirty="0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deals</a:t>
            </a:r>
            <a:r>
              <a:rPr lang="it-IT" dirty="0"/>
              <a:t> with the </a:t>
            </a:r>
            <a:r>
              <a:rPr lang="it-IT" dirty="0" err="1"/>
              <a:t>search</a:t>
            </a:r>
            <a:r>
              <a:rPr lang="it-IT" dirty="0"/>
              <a:t> for a </a:t>
            </a:r>
            <a:r>
              <a:rPr lang="it-IT" dirty="0" err="1"/>
              <a:t>better</a:t>
            </a:r>
            <a:r>
              <a:rPr lang="it-IT" dirty="0"/>
              <a:t> world: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world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nations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and </a:t>
            </a:r>
            <a:r>
              <a:rPr lang="it-IT" dirty="0" err="1"/>
              <a:t>religions</a:t>
            </a:r>
            <a:r>
              <a:rPr lang="it-IT" dirty="0"/>
              <a:t> </a:t>
            </a:r>
            <a:r>
              <a:rPr lang="it-IT" dirty="0" err="1"/>
              <a:t>don’t</a:t>
            </a:r>
            <a:r>
              <a:rPr lang="it-IT" dirty="0"/>
              <a:t> </a:t>
            </a:r>
            <a:r>
              <a:rPr lang="it-IT" dirty="0" err="1"/>
              <a:t>matter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world with </a:t>
            </a:r>
            <a:r>
              <a:rPr lang="it-IT" dirty="0" err="1"/>
              <a:t>nothing</a:t>
            </a:r>
            <a:r>
              <a:rPr lang="it-IT" dirty="0"/>
              <a:t> to </a:t>
            </a:r>
            <a:r>
              <a:rPr lang="it-IT" dirty="0" err="1"/>
              <a:t>kill</a:t>
            </a:r>
            <a:r>
              <a:rPr lang="it-IT" dirty="0"/>
              <a:t> and die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men live </a:t>
            </a:r>
            <a:r>
              <a:rPr lang="it-IT" dirty="0" err="1"/>
              <a:t>together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one</a:t>
            </a:r>
          </a:p>
        </p:txBody>
      </p:sp>
    </p:spTree>
    <p:extLst>
      <p:ext uri="{BB962C8B-B14F-4D97-AF65-F5344CB8AC3E}">
        <p14:creationId xmlns:p14="http://schemas.microsoft.com/office/powerpoint/2010/main" val="4197174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81" y="675249"/>
            <a:ext cx="7604905" cy="62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Seventies</a:t>
            </a:r>
            <a:r>
              <a:rPr lang="it-IT" dirty="0"/>
              <a:t> and </a:t>
            </a:r>
            <a:r>
              <a:rPr lang="it-IT" dirty="0" err="1"/>
              <a:t>eighties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war in Vietnam </a:t>
            </a:r>
            <a:r>
              <a:rPr lang="it-IT" dirty="0" err="1"/>
              <a:t>finished</a:t>
            </a:r>
            <a:r>
              <a:rPr lang="it-IT" dirty="0"/>
              <a:t> in 1975.  People </a:t>
            </a:r>
            <a:r>
              <a:rPr lang="it-IT" dirty="0" err="1"/>
              <a:t>all</a:t>
            </a:r>
            <a:r>
              <a:rPr lang="it-IT" dirty="0"/>
              <a:t> over the world </a:t>
            </a:r>
            <a:r>
              <a:rPr lang="it-IT" dirty="0" err="1"/>
              <a:t>felt</a:t>
            </a:r>
            <a:r>
              <a:rPr lang="it-IT" dirty="0"/>
              <a:t> </a:t>
            </a:r>
            <a:r>
              <a:rPr lang="it-IT" dirty="0" err="1"/>
              <a:t>betrayed</a:t>
            </a:r>
            <a:r>
              <a:rPr lang="it-IT" dirty="0"/>
              <a:t>.</a:t>
            </a:r>
          </a:p>
          <a:p>
            <a:r>
              <a:rPr lang="it-IT" dirty="0" err="1"/>
              <a:t>It’s</a:t>
            </a:r>
            <a:r>
              <a:rPr lang="it-IT" dirty="0"/>
              <a:t> the </a:t>
            </a:r>
            <a:r>
              <a:rPr lang="it-IT" dirty="0" err="1"/>
              <a:t>period</a:t>
            </a:r>
            <a:r>
              <a:rPr lang="it-IT" dirty="0"/>
              <a:t> of the </a:t>
            </a:r>
            <a:r>
              <a:rPr lang="it-IT" dirty="0" err="1"/>
              <a:t>birth</a:t>
            </a:r>
            <a:r>
              <a:rPr lang="it-IT" dirty="0"/>
              <a:t> of new </a:t>
            </a:r>
            <a:r>
              <a:rPr lang="it-IT" dirty="0" err="1"/>
              <a:t>groups</a:t>
            </a:r>
            <a:r>
              <a:rPr lang="it-IT" dirty="0"/>
              <a:t>:</a:t>
            </a:r>
          </a:p>
          <a:p>
            <a:pPr algn="ctr"/>
            <a:r>
              <a:rPr lang="it-IT" dirty="0"/>
              <a:t>Pink Floyd</a:t>
            </a:r>
          </a:p>
          <a:p>
            <a:pPr algn="ctr"/>
            <a:r>
              <a:rPr lang="it-IT" dirty="0"/>
              <a:t>AC/DC</a:t>
            </a:r>
          </a:p>
          <a:p>
            <a:pPr algn="ctr"/>
            <a:r>
              <a:rPr lang="it-IT" dirty="0"/>
              <a:t>Kiss</a:t>
            </a:r>
          </a:p>
          <a:p>
            <a:pPr algn="ctr"/>
            <a:r>
              <a:rPr lang="it-IT" dirty="0"/>
              <a:t>Sex </a:t>
            </a:r>
            <a:r>
              <a:rPr lang="it-IT" dirty="0" err="1"/>
              <a:t>Pistols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593" y="2867438"/>
            <a:ext cx="4534730" cy="25394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5" y="3697358"/>
            <a:ext cx="4830307" cy="2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32" r="25032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At the end of the </a:t>
            </a:r>
            <a:r>
              <a:rPr lang="it-IT" dirty="0" err="1"/>
              <a:t>seventies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first video clip:</a:t>
            </a:r>
          </a:p>
        </p:txBody>
      </p:sp>
    </p:spTree>
    <p:extLst>
      <p:ext uri="{BB962C8B-B14F-4D97-AF65-F5344CB8AC3E}">
        <p14:creationId xmlns:p14="http://schemas.microsoft.com/office/powerpoint/2010/main" val="185348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rxX9TBj2zY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7183" y="834887"/>
            <a:ext cx="6374295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56" y="2222695"/>
            <a:ext cx="6405408" cy="3587028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1775046" cy="3130475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FFFF00"/>
                </a:solidFill>
              </a:rPr>
              <a:t>The war of </a:t>
            </a:r>
            <a:r>
              <a:rPr lang="it-IT" sz="1800" dirty="0" err="1">
                <a:solidFill>
                  <a:srgbClr val="FFFF00"/>
                </a:solidFill>
              </a:rPr>
              <a:t>Vietman</a:t>
            </a:r>
            <a:r>
              <a:rPr lang="it-IT" sz="1800" dirty="0">
                <a:solidFill>
                  <a:srgbClr val="FFFF00"/>
                </a:solidFill>
              </a:rPr>
              <a:t> </a:t>
            </a:r>
            <a:r>
              <a:rPr lang="it-IT" sz="1800" dirty="0" err="1">
                <a:solidFill>
                  <a:srgbClr val="FFFF00"/>
                </a:solidFill>
              </a:rPr>
              <a:t>has</a:t>
            </a:r>
            <a:r>
              <a:rPr lang="it-IT" sz="1800" dirty="0">
                <a:solidFill>
                  <a:srgbClr val="FFFF00"/>
                </a:solidFill>
              </a:rPr>
              <a:t> </a:t>
            </a:r>
            <a:r>
              <a:rPr lang="it-IT" sz="1800" dirty="0" err="1">
                <a:solidFill>
                  <a:srgbClr val="FFFF00"/>
                </a:solidFill>
              </a:rPr>
              <a:t>finished</a:t>
            </a:r>
            <a:r>
              <a:rPr lang="it-IT" sz="1800" dirty="0">
                <a:solidFill>
                  <a:srgbClr val="FFFF00"/>
                </a:solidFill>
              </a:rPr>
              <a:t>.</a:t>
            </a:r>
          </a:p>
          <a:p>
            <a:r>
              <a:rPr lang="it-IT" sz="1800" dirty="0">
                <a:solidFill>
                  <a:srgbClr val="FFFF00"/>
                </a:solidFill>
              </a:rPr>
              <a:t>People </a:t>
            </a:r>
            <a:r>
              <a:rPr lang="it-IT" sz="1800" dirty="0" err="1">
                <a:solidFill>
                  <a:srgbClr val="FFFF00"/>
                </a:solidFill>
              </a:rPr>
              <a:t>think</a:t>
            </a:r>
            <a:r>
              <a:rPr lang="it-IT" sz="1800" dirty="0">
                <a:solidFill>
                  <a:srgbClr val="FFFF00"/>
                </a:solidFill>
              </a:rPr>
              <a:t> the </a:t>
            </a:r>
            <a:r>
              <a:rPr lang="it-IT" sz="1800" dirty="0" err="1">
                <a:solidFill>
                  <a:srgbClr val="FFFF00"/>
                </a:solidFill>
              </a:rPr>
              <a:t>need</a:t>
            </a:r>
            <a:r>
              <a:rPr lang="it-IT" sz="1800" dirty="0">
                <a:solidFill>
                  <a:srgbClr val="FFFF00"/>
                </a:solidFill>
              </a:rPr>
              <a:t> </a:t>
            </a:r>
            <a:r>
              <a:rPr lang="it-IT" sz="1800" dirty="0" err="1">
                <a:solidFill>
                  <a:srgbClr val="FFFF00"/>
                </a:solidFill>
              </a:rPr>
              <a:t>enjoyment</a:t>
            </a:r>
            <a:r>
              <a:rPr lang="it-IT" sz="1800" dirty="0">
                <a:solidFill>
                  <a:srgbClr val="FFFF00"/>
                </a:solidFill>
              </a:rPr>
              <a:t>.</a:t>
            </a:r>
          </a:p>
          <a:p>
            <a:r>
              <a:rPr lang="it-IT" sz="1800" dirty="0">
                <a:solidFill>
                  <a:srgbClr val="FFFF00"/>
                </a:solidFill>
              </a:rPr>
              <a:t>MTV </a:t>
            </a:r>
            <a:r>
              <a:rPr lang="it-IT" sz="1800" dirty="0" err="1">
                <a:solidFill>
                  <a:srgbClr val="FFFF00"/>
                </a:solidFill>
              </a:rPr>
              <a:t>channel</a:t>
            </a:r>
            <a:r>
              <a:rPr lang="it-IT" sz="1800" dirty="0">
                <a:solidFill>
                  <a:srgbClr val="FFFF00"/>
                </a:solidFill>
              </a:rPr>
              <a:t> </a:t>
            </a:r>
            <a:r>
              <a:rPr lang="it-IT" sz="1800" dirty="0" err="1">
                <a:solidFill>
                  <a:srgbClr val="FFFF00"/>
                </a:solidFill>
              </a:rPr>
              <a:t>was</a:t>
            </a:r>
            <a:r>
              <a:rPr lang="it-IT" sz="1800" dirty="0">
                <a:solidFill>
                  <a:srgbClr val="FFFF00"/>
                </a:solidFill>
              </a:rPr>
              <a:t> </a:t>
            </a:r>
            <a:r>
              <a:rPr lang="it-IT" sz="1800" dirty="0" err="1">
                <a:solidFill>
                  <a:srgbClr val="FFFF00"/>
                </a:solidFill>
              </a:rPr>
              <a:t>born</a:t>
            </a:r>
            <a:r>
              <a:rPr lang="it-IT" sz="1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>
          <a:xfrm>
            <a:off x="9500792" y="1899138"/>
            <a:ext cx="2038593" cy="4319547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002060"/>
                </a:solidFill>
              </a:rPr>
              <a:t>But</a:t>
            </a:r>
            <a:r>
              <a:rPr lang="it-IT" sz="3600" dirty="0">
                <a:solidFill>
                  <a:srgbClr val="002060"/>
                </a:solidFill>
              </a:rPr>
              <a:t> </a:t>
            </a:r>
            <a:r>
              <a:rPr lang="it-IT" sz="3600" dirty="0" err="1">
                <a:solidFill>
                  <a:srgbClr val="002060"/>
                </a:solidFill>
              </a:rPr>
              <a:t>most</a:t>
            </a:r>
            <a:r>
              <a:rPr lang="it-IT" sz="3600" dirty="0">
                <a:solidFill>
                  <a:srgbClr val="002060"/>
                </a:solidFill>
              </a:rPr>
              <a:t> of </a:t>
            </a:r>
            <a:r>
              <a:rPr lang="it-IT" sz="3600" dirty="0" err="1">
                <a:solidFill>
                  <a:srgbClr val="002060"/>
                </a:solidFill>
              </a:rPr>
              <a:t>all</a:t>
            </a:r>
            <a:r>
              <a:rPr lang="it-IT" sz="3600" dirty="0">
                <a:solidFill>
                  <a:srgbClr val="002060"/>
                </a:solidFill>
              </a:rPr>
              <a:t> POP </a:t>
            </a:r>
            <a:r>
              <a:rPr lang="it-IT" sz="3600" dirty="0" err="1">
                <a:solidFill>
                  <a:srgbClr val="002060"/>
                </a:solidFill>
              </a:rPr>
              <a:t>was</a:t>
            </a:r>
            <a:r>
              <a:rPr lang="it-IT" sz="3600" dirty="0">
                <a:solidFill>
                  <a:srgbClr val="002060"/>
                </a:solidFill>
              </a:rPr>
              <a:t> </a:t>
            </a:r>
            <a:r>
              <a:rPr lang="it-IT" sz="3600" dirty="0" err="1">
                <a:solidFill>
                  <a:srgbClr val="002060"/>
                </a:solidFill>
              </a:rPr>
              <a:t>born</a:t>
            </a:r>
            <a:r>
              <a:rPr lang="it-IT" sz="3600" dirty="0">
                <a:solidFill>
                  <a:srgbClr val="002060"/>
                </a:solidFill>
              </a:rPr>
              <a:t> </a:t>
            </a:r>
            <a:r>
              <a:rPr lang="it-IT" sz="1800" dirty="0">
                <a:solidFill>
                  <a:srgbClr val="002060"/>
                </a:solidFill>
              </a:rPr>
              <a:t>(</a:t>
            </a:r>
            <a:r>
              <a:rPr lang="it-IT" sz="1800" dirty="0" err="1">
                <a:solidFill>
                  <a:srgbClr val="002060"/>
                </a:solidFill>
              </a:rPr>
              <a:t>there</a:t>
            </a: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err="1">
                <a:solidFill>
                  <a:srgbClr val="002060"/>
                </a:solidFill>
              </a:rPr>
              <a:t>is</a:t>
            </a:r>
            <a:r>
              <a:rPr lang="it-IT" sz="1800" dirty="0">
                <a:solidFill>
                  <a:srgbClr val="002060"/>
                </a:solidFill>
              </a:rPr>
              <a:t> no more musical </a:t>
            </a:r>
            <a:r>
              <a:rPr lang="it-IT" sz="1800" dirty="0" err="1">
                <a:solidFill>
                  <a:srgbClr val="002060"/>
                </a:solidFill>
              </a:rPr>
              <a:t>virtuosism</a:t>
            </a:r>
            <a:r>
              <a:rPr lang="it-IT" sz="1800" dirty="0">
                <a:solidFill>
                  <a:srgbClr val="002060"/>
                </a:solidFill>
              </a:rPr>
              <a:t>, </a:t>
            </a:r>
            <a:r>
              <a:rPr lang="it-IT" sz="1800" dirty="0" err="1">
                <a:solidFill>
                  <a:srgbClr val="002060"/>
                </a:solidFill>
              </a:rPr>
              <a:t>but</a:t>
            </a:r>
            <a:r>
              <a:rPr lang="it-IT" sz="1800" dirty="0">
                <a:solidFill>
                  <a:srgbClr val="002060"/>
                </a:solidFill>
              </a:rPr>
              <a:t> the </a:t>
            </a:r>
            <a:r>
              <a:rPr lang="it-IT" sz="1800" dirty="0" err="1">
                <a:solidFill>
                  <a:srgbClr val="002060"/>
                </a:solidFill>
              </a:rPr>
              <a:t>artists</a:t>
            </a: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err="1">
                <a:solidFill>
                  <a:srgbClr val="002060"/>
                </a:solidFill>
              </a:rPr>
              <a:t>become</a:t>
            </a:r>
            <a:r>
              <a:rPr lang="it-IT" sz="1800" dirty="0">
                <a:solidFill>
                  <a:srgbClr val="002060"/>
                </a:solidFill>
              </a:rPr>
              <a:t> performers)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2060"/>
                </a:solidFill>
              </a:rPr>
              <a:t>Eighties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698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IT’s</a:t>
            </a:r>
            <a:r>
              <a:rPr lang="it-IT" dirty="0"/>
              <a:t> Michael </a:t>
            </a:r>
            <a:r>
              <a:rPr lang="it-IT" dirty="0" err="1"/>
              <a:t>jackson’s</a:t>
            </a:r>
            <a:r>
              <a:rPr lang="it-IT" dirty="0"/>
              <a:t> </a:t>
            </a:r>
            <a:r>
              <a:rPr lang="it-IT" dirty="0" err="1"/>
              <a:t>period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With </a:t>
            </a:r>
            <a:r>
              <a:rPr lang="it-IT" sz="2000" dirty="0" err="1"/>
              <a:t>his</a:t>
            </a:r>
            <a:r>
              <a:rPr lang="it-IT" sz="2000" dirty="0"/>
              <a:t> album «Thriller» he </a:t>
            </a:r>
            <a:r>
              <a:rPr lang="it-IT" sz="2000" dirty="0" err="1"/>
              <a:t>sold</a:t>
            </a:r>
            <a:r>
              <a:rPr lang="it-IT" sz="2000" dirty="0"/>
              <a:t> 160 </a:t>
            </a:r>
            <a:r>
              <a:rPr lang="it-IT" sz="2000" dirty="0" err="1"/>
              <a:t>million</a:t>
            </a:r>
            <a:r>
              <a:rPr lang="it-IT" sz="2000" dirty="0"/>
              <a:t> </a:t>
            </a:r>
            <a:r>
              <a:rPr lang="it-IT" sz="2000" dirty="0" err="1"/>
              <a:t>copies</a:t>
            </a:r>
            <a:r>
              <a:rPr lang="it-IT" sz="2000" dirty="0"/>
              <a:t> and the video </a:t>
            </a:r>
            <a:r>
              <a:rPr lang="it-IT" sz="2000" dirty="0" err="1"/>
              <a:t>was</a:t>
            </a:r>
            <a:r>
              <a:rPr lang="it-IT" sz="2000" dirty="0"/>
              <a:t> one of the </a:t>
            </a:r>
            <a:r>
              <a:rPr lang="it-IT" sz="2000" dirty="0" err="1"/>
              <a:t>greatest</a:t>
            </a:r>
            <a:r>
              <a:rPr lang="it-IT" sz="2000" dirty="0"/>
              <a:t> success </a:t>
            </a:r>
            <a:r>
              <a:rPr lang="it-IT" sz="2000" dirty="0" err="1"/>
              <a:t>ever</a:t>
            </a:r>
            <a:r>
              <a:rPr lang="it-IT" sz="2000" dirty="0"/>
              <a:t>.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0" y="2065866"/>
            <a:ext cx="3860877" cy="21668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1834847"/>
            <a:ext cx="4381500" cy="26289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88" y="4160301"/>
            <a:ext cx="3518285" cy="25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Rock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born</a:t>
            </a:r>
            <a:r>
              <a:rPr lang="it-IT" dirty="0"/>
              <a:t> from a fusion of Blues and country music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Blues </a:t>
            </a:r>
            <a:r>
              <a:rPr lang="it-IT" dirty="0" err="1"/>
              <a:t>represents</a:t>
            </a:r>
            <a:r>
              <a:rPr lang="it-IT" dirty="0"/>
              <a:t> the </a:t>
            </a:r>
            <a:r>
              <a:rPr lang="it-IT" dirty="0" err="1"/>
              <a:t>black</a:t>
            </a:r>
            <a:r>
              <a:rPr lang="it-IT" dirty="0"/>
              <a:t> </a:t>
            </a:r>
            <a:r>
              <a:rPr lang="it-IT" dirty="0" err="1"/>
              <a:t>slaves</a:t>
            </a:r>
            <a:r>
              <a:rPr lang="it-IT" dirty="0"/>
              <a:t>’ </a:t>
            </a:r>
            <a:r>
              <a:rPr lang="it-IT" dirty="0" err="1"/>
              <a:t>rebellion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Country music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typical</a:t>
            </a:r>
            <a:r>
              <a:rPr lang="it-IT" dirty="0"/>
              <a:t> American music, of Irish </a:t>
            </a:r>
            <a:r>
              <a:rPr lang="it-IT" dirty="0" err="1"/>
              <a:t>origins</a:t>
            </a:r>
            <a:r>
              <a:rPr lang="it-IT" dirty="0"/>
              <a:t>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26842"/>
            <a:ext cx="4572000" cy="3429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51" y="2939145"/>
            <a:ext cx="3924886" cy="317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MADONNA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" y="296085"/>
            <a:ext cx="4670620" cy="625959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316" y="1674056"/>
            <a:ext cx="3656506" cy="48816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780" y="2075754"/>
            <a:ext cx="3646462" cy="47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2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2609" y="530088"/>
            <a:ext cx="10843591" cy="5688598"/>
          </a:xfrm>
        </p:spPr>
        <p:txBody>
          <a:bodyPr/>
          <a:lstStyle/>
          <a:p>
            <a:r>
              <a:rPr lang="it-IT" dirty="0"/>
              <a:t>PLACE AND DATE OF BIRTH: BAY CITY, MICHIGAN IN 1958</a:t>
            </a:r>
          </a:p>
          <a:p>
            <a:endParaRPr lang="it-IT" dirty="0"/>
          </a:p>
          <a:p>
            <a:r>
              <a:rPr lang="it-IT" dirty="0"/>
              <a:t>FIRST ALBUM: «MADONNA» IN 1983</a:t>
            </a:r>
          </a:p>
          <a:p>
            <a:endParaRPr lang="it-IT" dirty="0"/>
          </a:p>
          <a:p>
            <a:r>
              <a:rPr lang="it-IT" dirty="0"/>
              <a:t>FIRST FILM: «DESPERATELY SEEKING SUSAN» IN 1985. 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wasn’t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actress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the film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good</a:t>
            </a:r>
            <a:r>
              <a:rPr lang="it-IT" dirty="0"/>
              <a:t> for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carreer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SHE HAS BEEN MARRIED AND DIVORCED TWICE AND SHE HAS TWO CHILDREN.</a:t>
            </a:r>
          </a:p>
          <a:p>
            <a:endParaRPr lang="it-IT" dirty="0"/>
          </a:p>
          <a:p>
            <a:r>
              <a:rPr lang="it-IT" dirty="0"/>
              <a:t>SHE HAS BEEN OFTEN CRITICISED FOR HER TRANSGRESSIVE USE OF RELIGIOUS SYMBOLS AND PROVOCATIVE IMAGES IN HER VIDEOS AND CONCERTS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SHE HAS INFLUENCED MANY FEMALE POP STARS SUCH AS BRITNEY SPEARS, SHAKIRA AND CHRISTINA AGUILERA</a:t>
            </a:r>
          </a:p>
        </p:txBody>
      </p:sp>
    </p:spTree>
    <p:extLst>
      <p:ext uri="{BB962C8B-B14F-4D97-AF65-F5344CB8AC3E}">
        <p14:creationId xmlns:p14="http://schemas.microsoft.com/office/powerpoint/2010/main" val="4113387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CHRISTINA AGUILERA</a:t>
            </a:r>
          </a:p>
        </p:txBody>
      </p:sp>
      <p:pic>
        <p:nvPicPr>
          <p:cNvPr id="12" name="Segnaposto immagine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0523" b="20523"/>
          <a:stretch>
            <a:fillRect/>
          </a:stretch>
        </p:blipFill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</p:spPr>
      </p:pic>
      <p:sp>
        <p:nvSpPr>
          <p:cNvPr id="5" name="Segnaposto testo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SPICE GIRLS</a:t>
            </a:r>
          </a:p>
        </p:txBody>
      </p:sp>
      <p:pic>
        <p:nvPicPr>
          <p:cNvPr id="15" name="Segnaposto immagine 14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0555" b="10555"/>
          <a:stretch>
            <a:fillRect/>
          </a:stretch>
        </p:blipFill>
        <p:spPr/>
      </p:pic>
      <p:sp>
        <p:nvSpPr>
          <p:cNvPr id="8" name="Segnaposto testo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BACKSTREET BOYS</a:t>
            </a:r>
          </a:p>
        </p:txBody>
      </p:sp>
      <p:pic>
        <p:nvPicPr>
          <p:cNvPr id="16" name="Segnaposto immagine 15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8106" b="8106"/>
          <a:stretch>
            <a:fillRect/>
          </a:stretch>
        </p:blipFill>
        <p:spPr/>
      </p:pic>
      <p:sp>
        <p:nvSpPr>
          <p:cNvPr id="11" name="Segnaposto testo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39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0" dirty="0"/>
              <a:t>1991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46" b="3846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WE CAN SAY THAT WITH FREDDIE MERCURY’S DEATH, WE ALSO HAVE THE DEATH OF CLASSICAL ROCK</a:t>
            </a:r>
          </a:p>
        </p:txBody>
      </p:sp>
    </p:spTree>
    <p:extLst>
      <p:ext uri="{BB962C8B-B14F-4D97-AF65-F5344CB8AC3E}">
        <p14:creationId xmlns:p14="http://schemas.microsoft.com/office/powerpoint/2010/main" val="96054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nineties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«Grange» </a:t>
            </a:r>
            <a:r>
              <a:rPr lang="it-IT" sz="2800" dirty="0" err="1"/>
              <a:t>was</a:t>
            </a:r>
            <a:r>
              <a:rPr lang="it-IT" sz="2800" dirty="0"/>
              <a:t> </a:t>
            </a:r>
            <a:r>
              <a:rPr lang="it-IT" sz="2800" dirty="0" err="1"/>
              <a:t>born</a:t>
            </a:r>
            <a:r>
              <a:rPr lang="it-IT" sz="2800" dirty="0"/>
              <a:t>.  The word </a:t>
            </a:r>
            <a:r>
              <a:rPr lang="it-IT" sz="2800" dirty="0" err="1"/>
              <a:t>means</a:t>
            </a:r>
            <a:r>
              <a:rPr lang="it-IT" sz="2800" dirty="0"/>
              <a:t> «</a:t>
            </a:r>
            <a:r>
              <a:rPr lang="it-IT" sz="2800" dirty="0" err="1"/>
              <a:t>shabby</a:t>
            </a:r>
            <a:r>
              <a:rPr lang="it-IT" sz="2800" dirty="0"/>
              <a:t>».</a:t>
            </a:r>
          </a:p>
          <a:p>
            <a:r>
              <a:rPr lang="it-IT" sz="2800" dirty="0" err="1"/>
              <a:t>It’s</a:t>
            </a:r>
            <a:r>
              <a:rPr lang="it-IT" sz="2800" dirty="0"/>
              <a:t> the </a:t>
            </a:r>
            <a:r>
              <a:rPr lang="it-IT" sz="2800" dirty="0" err="1"/>
              <a:t>period</a:t>
            </a:r>
            <a:r>
              <a:rPr lang="it-IT" sz="2800" dirty="0"/>
              <a:t> of the First </a:t>
            </a:r>
            <a:r>
              <a:rPr lang="it-IT" sz="2800" dirty="0" err="1"/>
              <a:t>Gulf</a:t>
            </a:r>
            <a:r>
              <a:rPr lang="it-IT" sz="2800" dirty="0"/>
              <a:t> War.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A symbol of Grange are Nirvana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79" y="3163471"/>
            <a:ext cx="6563084" cy="36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4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Rock </a:t>
            </a:r>
            <a:r>
              <a:rPr lang="it-IT" dirty="0" err="1"/>
              <a:t>survives</a:t>
            </a:r>
            <a:r>
              <a:rPr lang="it-IT" dirty="0"/>
              <a:t> in </a:t>
            </a:r>
            <a:r>
              <a:rPr lang="it-IT" dirty="0" err="1"/>
              <a:t>artists</a:t>
            </a:r>
            <a:r>
              <a:rPr lang="it-IT" dirty="0"/>
              <a:t> </a:t>
            </a:r>
            <a:r>
              <a:rPr lang="it-IT" dirty="0" err="1"/>
              <a:t>such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BRUCE SPRINGSTEEN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ROLLING STONES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89" y="2662435"/>
            <a:ext cx="5458828" cy="39493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77" y="2560320"/>
            <a:ext cx="2755612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9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 U2, </a:t>
            </a:r>
            <a:r>
              <a:rPr lang="it-IT" sz="1800" dirty="0"/>
              <a:t>politically </a:t>
            </a:r>
            <a:r>
              <a:rPr lang="it-IT" sz="1800" dirty="0" err="1"/>
              <a:t>involved</a:t>
            </a:r>
            <a:r>
              <a:rPr lang="it-IT" sz="1800" dirty="0"/>
              <a:t>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</a:rPr>
              <a:t>SUNDAY</a:t>
            </a:r>
            <a:r>
              <a:rPr lang="it-IT" b="1" dirty="0">
                <a:solidFill>
                  <a:srgbClr val="FF0000"/>
                </a:solidFill>
              </a:rPr>
              <a:t> BLOODY SUNDAY - 1981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Segnaposto testo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1800" dirty="0"/>
              <a:t>ABOUT MASSACRES DURING THE IRISH CIVIL WAR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PRIDE (IN THE NAME OF LOVE) - 1984</a:t>
            </a:r>
          </a:p>
        </p:txBody>
      </p:sp>
      <p:sp>
        <p:nvSpPr>
          <p:cNvPr id="7" name="Segnaposto immagine 6"/>
          <p:cNvSpPr>
            <a:spLocks noGrp="1"/>
          </p:cNvSpPr>
          <p:nvPr>
            <p:ph type="pic" idx="21"/>
          </p:nvPr>
        </p:nvSpPr>
        <p:spPr/>
      </p:sp>
      <p:sp>
        <p:nvSpPr>
          <p:cNvPr id="8" name="Segnaposto testo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endParaRPr lang="it-IT" sz="1800" dirty="0"/>
          </a:p>
          <a:p>
            <a:r>
              <a:rPr lang="it-IT" sz="1800" dirty="0"/>
              <a:t>A TRIBUTE TO MARTIN LUTHER KING 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SILVER AND GOLD - 1988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idx="22"/>
          </p:nvPr>
        </p:nvSpPr>
        <p:spPr/>
      </p:sp>
      <p:sp>
        <p:nvSpPr>
          <p:cNvPr id="11" name="Segnaposto testo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1800" dirty="0"/>
              <a:t>AGAINST APARTHEID IN SOUTHAFRICA</a:t>
            </a:r>
          </a:p>
        </p:txBody>
      </p:sp>
    </p:spTree>
    <p:extLst>
      <p:ext uri="{BB962C8B-B14F-4D97-AF65-F5344CB8AC3E}">
        <p14:creationId xmlns:p14="http://schemas.microsoft.com/office/powerpoint/2010/main" val="398412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000" dirty="0"/>
              <a:t>2000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8092" y="1069242"/>
            <a:ext cx="4923693" cy="492369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Rock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now</a:t>
            </a:r>
            <a:r>
              <a:rPr lang="it-IT" sz="2800" dirty="0"/>
              <a:t> </a:t>
            </a:r>
            <a:r>
              <a:rPr lang="it-IT" sz="2800" dirty="0" err="1"/>
              <a:t>difficult</a:t>
            </a:r>
            <a:r>
              <a:rPr lang="it-IT" sz="2800" dirty="0"/>
              <a:t> to be </a:t>
            </a:r>
            <a:r>
              <a:rPr lang="it-IT" sz="2800" dirty="0" err="1"/>
              <a:t>understood</a:t>
            </a:r>
            <a:r>
              <a:rPr lang="it-IT" sz="2800" dirty="0"/>
              <a:t>. 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icon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Amy</a:t>
            </a:r>
            <a:r>
              <a:rPr lang="it-IT" sz="2800" dirty="0"/>
              <a:t> </a:t>
            </a:r>
            <a:r>
              <a:rPr lang="it-IT" sz="2800" dirty="0" err="1"/>
              <a:t>Whinehouse</a:t>
            </a:r>
            <a:r>
              <a:rPr lang="it-IT" sz="2800" dirty="0"/>
              <a:t>.  The </a:t>
            </a:r>
            <a:r>
              <a:rPr lang="it-IT" sz="2800" dirty="0" err="1"/>
              <a:t>artist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a </a:t>
            </a:r>
            <a:r>
              <a:rPr lang="it-IT" sz="2800" dirty="0" err="1"/>
              <a:t>person</a:t>
            </a:r>
            <a:r>
              <a:rPr lang="it-IT" sz="2800" dirty="0"/>
              <a:t> full of </a:t>
            </a:r>
            <a:r>
              <a:rPr lang="it-IT" sz="2800" dirty="0" err="1"/>
              <a:t>problems</a:t>
            </a:r>
            <a:r>
              <a:rPr lang="it-IT" sz="2800" dirty="0"/>
              <a:t>.  </a:t>
            </a:r>
            <a:r>
              <a:rPr lang="it-IT" sz="2800" dirty="0" err="1"/>
              <a:t>Rythm</a:t>
            </a:r>
            <a:r>
              <a:rPr lang="it-IT" sz="2800" dirty="0"/>
              <a:t> </a:t>
            </a:r>
            <a:r>
              <a:rPr lang="it-IT" sz="2800" dirty="0" err="1"/>
              <a:t>comes</a:t>
            </a:r>
            <a:r>
              <a:rPr lang="it-IT" sz="2800" dirty="0"/>
              <a:t> back to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origins</a:t>
            </a:r>
            <a:r>
              <a:rPr lang="it-IT" sz="2800" dirty="0"/>
              <a:t>, to blues.</a:t>
            </a:r>
          </a:p>
        </p:txBody>
      </p:sp>
    </p:spTree>
    <p:extLst>
      <p:ext uri="{BB962C8B-B14F-4D97-AF65-F5344CB8AC3E}">
        <p14:creationId xmlns:p14="http://schemas.microsoft.com/office/powerpoint/2010/main" val="152544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000" dirty="0"/>
              <a:t>Hard rock </a:t>
            </a:r>
            <a:r>
              <a:rPr lang="it-IT" sz="6000" dirty="0" err="1"/>
              <a:t>cafe’</a:t>
            </a:r>
            <a:endParaRPr lang="it-IT" sz="6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248400" cy="3094485"/>
          </a:xfrm>
        </p:spPr>
        <p:txBody>
          <a:bodyPr>
            <a:noAutofit/>
          </a:bodyPr>
          <a:lstStyle/>
          <a:p>
            <a:r>
              <a:rPr lang="it-IT" sz="2800" dirty="0"/>
              <a:t>On the 22nd of </a:t>
            </a:r>
            <a:r>
              <a:rPr lang="it-IT" sz="2800" dirty="0" err="1"/>
              <a:t>December</a:t>
            </a:r>
            <a:r>
              <a:rPr lang="it-IT" sz="2800" dirty="0"/>
              <a:t> </a:t>
            </a:r>
            <a:r>
              <a:rPr lang="it-IT" sz="2800" dirty="0" err="1"/>
              <a:t>we</a:t>
            </a:r>
            <a:r>
              <a:rPr lang="it-IT" sz="2800" dirty="0"/>
              <a:t> </a:t>
            </a:r>
            <a:r>
              <a:rPr lang="it-IT" sz="2800" dirty="0" err="1"/>
              <a:t>went</a:t>
            </a:r>
            <a:r>
              <a:rPr lang="it-IT" sz="2800" dirty="0"/>
              <a:t> to Hard Rock </a:t>
            </a:r>
            <a:r>
              <a:rPr lang="it-IT" sz="2800" dirty="0" err="1"/>
              <a:t>Cafe</a:t>
            </a:r>
            <a:r>
              <a:rPr lang="it-IT" sz="2800" dirty="0"/>
              <a:t> in Rome, a </a:t>
            </a:r>
            <a:r>
              <a:rPr lang="it-IT" sz="2800" dirty="0" err="1"/>
              <a:t>chain</a:t>
            </a:r>
            <a:r>
              <a:rPr lang="it-IT" sz="2800" dirty="0"/>
              <a:t> of </a:t>
            </a:r>
            <a:r>
              <a:rPr lang="it-IT" sz="2800" dirty="0" err="1"/>
              <a:t>restaurants</a:t>
            </a:r>
            <a:r>
              <a:rPr lang="it-IT" sz="2800" dirty="0"/>
              <a:t> </a:t>
            </a:r>
            <a:r>
              <a:rPr lang="it-IT" sz="2800" dirty="0" err="1"/>
              <a:t>where</a:t>
            </a:r>
            <a:r>
              <a:rPr lang="it-IT" sz="2800" dirty="0"/>
              <a:t> </a:t>
            </a:r>
            <a:r>
              <a:rPr lang="it-IT" sz="2800" dirty="0" err="1"/>
              <a:t>you</a:t>
            </a:r>
            <a:r>
              <a:rPr lang="it-IT" sz="2800" dirty="0"/>
              <a:t> can </a:t>
            </a:r>
            <a:r>
              <a:rPr lang="it-IT" sz="2800" dirty="0" err="1"/>
              <a:t>eat</a:t>
            </a:r>
            <a:r>
              <a:rPr lang="it-IT" sz="2800" dirty="0"/>
              <a:t> </a:t>
            </a:r>
            <a:r>
              <a:rPr lang="it-IT" sz="2800" dirty="0" err="1"/>
              <a:t>burgers</a:t>
            </a:r>
            <a:r>
              <a:rPr lang="it-IT" sz="2800" dirty="0"/>
              <a:t> American style.  On the </a:t>
            </a:r>
            <a:r>
              <a:rPr lang="it-IT" sz="2800" dirty="0" err="1"/>
              <a:t>walls</a:t>
            </a:r>
            <a:r>
              <a:rPr lang="it-IT" sz="2800" dirty="0"/>
              <a:t> </a:t>
            </a:r>
            <a:r>
              <a:rPr lang="it-IT" sz="2800" dirty="0" err="1"/>
              <a:t>there</a:t>
            </a:r>
            <a:r>
              <a:rPr lang="it-IT" sz="2800" dirty="0"/>
              <a:t> are memorabilia, </a:t>
            </a:r>
            <a:r>
              <a:rPr lang="it-IT" sz="2800" dirty="0" err="1"/>
              <a:t>which</a:t>
            </a:r>
            <a:r>
              <a:rPr lang="it-IT" sz="2800" dirty="0"/>
              <a:t> are </a:t>
            </a:r>
            <a:r>
              <a:rPr lang="it-IT" sz="2800" dirty="0" err="1"/>
              <a:t>objects</a:t>
            </a:r>
            <a:r>
              <a:rPr lang="it-IT" sz="2800" dirty="0"/>
              <a:t> once </a:t>
            </a:r>
            <a:r>
              <a:rPr lang="it-IT" sz="2800" dirty="0" err="1"/>
              <a:t>belonging</a:t>
            </a:r>
            <a:r>
              <a:rPr lang="it-IT" sz="2800" dirty="0"/>
              <a:t> to </a:t>
            </a:r>
            <a:r>
              <a:rPr lang="it-IT" sz="2800" dirty="0" err="1"/>
              <a:t>important</a:t>
            </a:r>
            <a:r>
              <a:rPr lang="it-IT" sz="2800" dirty="0"/>
              <a:t> rock </a:t>
            </a:r>
            <a:r>
              <a:rPr lang="it-IT" sz="2800" dirty="0" err="1"/>
              <a:t>singers</a:t>
            </a:r>
            <a:r>
              <a:rPr lang="it-IT" sz="2800" dirty="0"/>
              <a:t> and </a:t>
            </a:r>
            <a:r>
              <a:rPr lang="it-IT" sz="2800" dirty="0" err="1"/>
              <a:t>bands</a:t>
            </a:r>
            <a:r>
              <a:rPr lang="it-IT" sz="28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1676401"/>
            <a:ext cx="4762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6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Third classes of the middle high </a:t>
            </a:r>
            <a:r>
              <a:rPr lang="it-IT" dirty="0" err="1"/>
              <a:t>school</a:t>
            </a:r>
            <a:r>
              <a:rPr lang="it-IT" dirty="0"/>
              <a:t>: </a:t>
            </a:r>
            <a:r>
              <a:rPr lang="it-IT" dirty="0" err="1"/>
              <a:t>sections</a:t>
            </a:r>
            <a:r>
              <a:rPr lang="it-IT" dirty="0"/>
              <a:t> i and l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605881"/>
            <a:ext cx="5334000" cy="320040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05881"/>
            <a:ext cx="5334000" cy="3200400"/>
          </a:xfrm>
        </p:spPr>
      </p:pic>
    </p:spTree>
    <p:extLst>
      <p:ext uri="{BB962C8B-B14F-4D97-AF65-F5344CB8AC3E}">
        <p14:creationId xmlns:p14="http://schemas.microsoft.com/office/powerpoint/2010/main" val="326150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Elvis </a:t>
            </a:r>
            <a:r>
              <a:rPr lang="it-IT" dirty="0" err="1"/>
              <a:t>presley</a:t>
            </a:r>
            <a:endParaRPr lang="it-IT" dirty="0"/>
          </a:p>
        </p:txBody>
      </p:sp>
      <p:pic>
        <p:nvPicPr>
          <p:cNvPr id="8" name="gj0Rz-uP4Mk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98574" y="2057401"/>
            <a:ext cx="5433391" cy="407504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594574" y="613244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From youtube.com</a:t>
            </a:r>
          </a:p>
        </p:txBody>
      </p:sp>
    </p:spTree>
    <p:extLst>
      <p:ext uri="{BB962C8B-B14F-4D97-AF65-F5344CB8AC3E}">
        <p14:creationId xmlns:p14="http://schemas.microsoft.com/office/powerpoint/2010/main" val="476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THESE ARE SOME MEMORABILIA IN HARD ROCK CAFE’ IN ROME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JOHN LENNON’S RAINCOAT</a:t>
            </a:r>
          </a:p>
        </p:txBody>
      </p:sp>
      <p:pic>
        <p:nvPicPr>
          <p:cNvPr id="12" name="Segnaposto immagine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l="36753" r="36753"/>
          <a:stretch>
            <a:fillRect/>
          </a:stretch>
        </p:blipFill>
        <p:spPr>
          <a:xfrm rot="5400000">
            <a:off x="1273346" y="1019346"/>
            <a:ext cx="2282484" cy="3451225"/>
          </a:xfrm>
        </p:spPr>
      </p:pic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BRUCE SPRINGSTEEN’S GUITAR</a:t>
            </a:r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36746" r="36746"/>
          <a:stretch>
            <a:fillRect/>
          </a:stretch>
        </p:blipFill>
        <p:spPr>
          <a:xfrm rot="5400000">
            <a:off x="5083353" y="1146354"/>
            <a:ext cx="2028469" cy="3449637"/>
          </a:xfrm>
        </p:spPr>
      </p:pic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ELVIS PRESLEY’S JACKET</a:t>
            </a:r>
          </a:p>
        </p:txBody>
      </p:sp>
      <p:pic>
        <p:nvPicPr>
          <p:cNvPr id="15" name="Segnaposto immagine 14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l="36740" r="36740"/>
          <a:stretch>
            <a:fillRect/>
          </a:stretch>
        </p:blipFill>
        <p:spPr>
          <a:xfrm rot="5400000">
            <a:off x="9012238" y="1400175"/>
            <a:ext cx="1524000" cy="3448050"/>
          </a:xfrm>
        </p:spPr>
      </p:pic>
    </p:spTree>
    <p:extLst>
      <p:ext uri="{BB962C8B-B14F-4D97-AF65-F5344CB8AC3E}">
        <p14:creationId xmlns:p14="http://schemas.microsoft.com/office/powerpoint/2010/main" val="26379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/>
              <a:t>By</a:t>
            </a:r>
            <a:br>
              <a:rPr lang="it-IT" dirty="0"/>
            </a:br>
            <a:r>
              <a:rPr lang="it-IT" dirty="0"/>
              <a:t>Le classi terze sez. i - L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065563" y="3636536"/>
            <a:ext cx="4951828" cy="999885"/>
          </a:xfrm>
        </p:spPr>
        <p:txBody>
          <a:bodyPr/>
          <a:lstStyle/>
          <a:p>
            <a:r>
              <a:rPr lang="it-IT" dirty="0"/>
              <a:t>Con la collaborazione della prof.ssa Rizzo</a:t>
            </a:r>
          </a:p>
        </p:txBody>
      </p:sp>
    </p:spTree>
    <p:extLst>
      <p:ext uri="{BB962C8B-B14F-4D97-AF65-F5344CB8AC3E}">
        <p14:creationId xmlns:p14="http://schemas.microsoft.com/office/powerpoint/2010/main" val="186135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Elvis the </a:t>
            </a:r>
            <a:r>
              <a:rPr lang="it-IT" dirty="0" err="1"/>
              <a:t>pelvis</a:t>
            </a:r>
            <a:endParaRPr lang="it-IT" dirty="0"/>
          </a:p>
        </p:txBody>
      </p:sp>
      <p:pic>
        <p:nvPicPr>
          <p:cNvPr id="4" name="L4QkkpYf0_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58200" y="4311748"/>
            <a:ext cx="3048000" cy="2286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730326"/>
            <a:ext cx="10820400" cy="3924887"/>
          </a:xfrm>
        </p:spPr>
        <p:txBody>
          <a:bodyPr/>
          <a:lstStyle/>
          <a:p>
            <a:r>
              <a:rPr lang="it-IT" dirty="0"/>
              <a:t>He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born</a:t>
            </a:r>
            <a:r>
              <a:rPr lang="it-IT" dirty="0"/>
              <a:t> in Memphis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house</a:t>
            </a:r>
          </a:p>
          <a:p>
            <a:r>
              <a:rPr lang="it-IT" dirty="0"/>
              <a:t>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the </a:t>
            </a:r>
            <a:r>
              <a:rPr lang="it-IT" dirty="0" err="1"/>
              <a:t>beginner</a:t>
            </a:r>
            <a:r>
              <a:rPr lang="it-IT" dirty="0"/>
              <a:t> of rock music.</a:t>
            </a:r>
          </a:p>
          <a:p>
            <a:r>
              <a:rPr lang="it-IT" dirty="0"/>
              <a:t>He </a:t>
            </a:r>
            <a:r>
              <a:rPr lang="it-IT" dirty="0" err="1"/>
              <a:t>merged</a:t>
            </a:r>
            <a:r>
              <a:rPr lang="it-IT" dirty="0"/>
              <a:t> blues </a:t>
            </a:r>
            <a:r>
              <a:rPr lang="it-IT" dirty="0" err="1"/>
              <a:t>rythm</a:t>
            </a:r>
            <a:r>
              <a:rPr lang="it-IT" dirty="0"/>
              <a:t> and a country image in </a:t>
            </a:r>
            <a:r>
              <a:rPr lang="it-IT" dirty="0" err="1"/>
              <a:t>his</a:t>
            </a:r>
            <a:r>
              <a:rPr lang="it-IT" dirty="0"/>
              <a:t> look</a:t>
            </a:r>
          </a:p>
          <a:p>
            <a:r>
              <a:rPr lang="it-IT" dirty="0"/>
              <a:t>He </a:t>
            </a:r>
            <a:r>
              <a:rPr lang="it-IT" dirty="0" err="1"/>
              <a:t>transformed</a:t>
            </a:r>
            <a:r>
              <a:rPr lang="it-IT" dirty="0"/>
              <a:t> the way of dancing, </a:t>
            </a:r>
            <a:r>
              <a:rPr lang="it-IT" dirty="0" err="1"/>
              <a:t>moving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body, </a:t>
            </a:r>
            <a:r>
              <a:rPr lang="it-IT" dirty="0" err="1"/>
              <a:t>especially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pelvis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nobody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.</a:t>
            </a:r>
          </a:p>
          <a:p>
            <a:r>
              <a:rPr lang="it-IT" dirty="0"/>
              <a:t>With </a:t>
            </a:r>
            <a:r>
              <a:rPr lang="it-IT" dirty="0" err="1"/>
              <a:t>him</a:t>
            </a:r>
            <a:r>
              <a:rPr lang="it-IT" dirty="0"/>
              <a:t>, rock music </a:t>
            </a:r>
            <a:r>
              <a:rPr lang="it-IT" dirty="0" err="1"/>
              <a:t>started</a:t>
            </a:r>
            <a:r>
              <a:rPr lang="it-IT" dirty="0"/>
              <a:t> to be </a:t>
            </a:r>
            <a:r>
              <a:rPr lang="it-IT" dirty="0" err="1"/>
              <a:t>considered</a:t>
            </a:r>
            <a:r>
              <a:rPr lang="it-IT" dirty="0"/>
              <a:t> a </a:t>
            </a:r>
            <a:r>
              <a:rPr lang="it-IT" dirty="0" err="1"/>
              <a:t>devil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, with </a:t>
            </a:r>
            <a:r>
              <a:rPr lang="it-IT" dirty="0" err="1"/>
              <a:t>young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didn’t</a:t>
            </a:r>
            <a:r>
              <a:rPr lang="it-IT" dirty="0"/>
              <a:t> go to the </a:t>
            </a:r>
            <a:r>
              <a:rPr lang="it-IT" dirty="0" err="1"/>
              <a:t>church</a:t>
            </a:r>
            <a:r>
              <a:rPr lang="it-IT" dirty="0"/>
              <a:t> on </a:t>
            </a:r>
            <a:r>
              <a:rPr lang="it-IT" dirty="0" err="1"/>
              <a:t>Sundays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4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II World war: 1939-1942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599" y="1805781"/>
            <a:ext cx="6195391" cy="4646544"/>
          </a:xfrm>
        </p:spPr>
      </p:pic>
    </p:spTree>
    <p:extLst>
      <p:ext uri="{BB962C8B-B14F-4D97-AF65-F5344CB8AC3E}">
        <p14:creationId xmlns:p14="http://schemas.microsoft.com/office/powerpoint/2010/main" val="354352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1942: American base in Pearl </a:t>
            </a:r>
            <a:r>
              <a:rPr lang="it-IT" dirty="0" err="1"/>
              <a:t>harbour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attacked</a:t>
            </a:r>
            <a:r>
              <a:rPr lang="it-IT" dirty="0"/>
              <a:t> by </a:t>
            </a:r>
            <a:r>
              <a:rPr lang="it-IT" dirty="0" err="1"/>
              <a:t>japan</a:t>
            </a:r>
            <a:r>
              <a:rPr lang="it-IT" dirty="0"/>
              <a:t> and Americans </a:t>
            </a:r>
            <a:r>
              <a:rPr lang="it-IT" dirty="0" err="1"/>
              <a:t>entered</a:t>
            </a:r>
            <a:r>
              <a:rPr lang="it-IT" dirty="0"/>
              <a:t> the war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616" y="3405981"/>
            <a:ext cx="4093968" cy="290205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4" y="2333854"/>
            <a:ext cx="6377609" cy="43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1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1944 Americans </a:t>
            </a:r>
            <a:r>
              <a:rPr lang="it-IT" dirty="0" err="1"/>
              <a:t>arrive</a:t>
            </a:r>
            <a:r>
              <a:rPr lang="it-IT" dirty="0"/>
              <a:t> in </a:t>
            </a:r>
            <a:r>
              <a:rPr lang="it-IT" dirty="0" err="1"/>
              <a:t>europe</a:t>
            </a:r>
            <a:r>
              <a:rPr lang="it-IT" dirty="0"/>
              <a:t> and impose </a:t>
            </a:r>
            <a:r>
              <a:rPr lang="it-IT" dirty="0" err="1"/>
              <a:t>their</a:t>
            </a:r>
            <a:r>
              <a:rPr lang="it-IT" dirty="0"/>
              <a:t> music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61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sixties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MARTIN LUTHER KING</a:t>
            </a:r>
          </a:p>
        </p:txBody>
      </p:sp>
      <p:pic>
        <p:nvPicPr>
          <p:cNvPr id="12" name="Segnaposto immagine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0573" b="10573"/>
          <a:stretch>
            <a:fillRect/>
          </a:stretch>
        </p:blipFill>
        <p:spPr/>
      </p:pic>
      <p:sp>
        <p:nvSpPr>
          <p:cNvPr id="5" name="Segnaposto testo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/>
          </a:bodyPr>
          <a:lstStyle/>
          <a:p>
            <a:r>
              <a:rPr lang="it-IT" sz="2000" dirty="0"/>
              <a:t>In the USA the </a:t>
            </a:r>
            <a:r>
              <a:rPr lang="it-IT" sz="2000" dirty="0" err="1"/>
              <a:t>Blacks</a:t>
            </a:r>
            <a:r>
              <a:rPr lang="it-IT" sz="2000" dirty="0"/>
              <a:t> </a:t>
            </a:r>
            <a:r>
              <a:rPr lang="it-IT" sz="2000" dirty="0" err="1"/>
              <a:t>started</a:t>
            </a:r>
            <a:r>
              <a:rPr lang="it-IT" sz="2000" dirty="0"/>
              <a:t> a no-</a:t>
            </a:r>
            <a:r>
              <a:rPr lang="it-IT" sz="2000" dirty="0" err="1"/>
              <a:t>violent</a:t>
            </a:r>
            <a:r>
              <a:rPr lang="it-IT" sz="2000" dirty="0"/>
              <a:t> </a:t>
            </a:r>
            <a:r>
              <a:rPr lang="it-IT" sz="2000" dirty="0" err="1"/>
              <a:t>struggle</a:t>
            </a:r>
            <a:r>
              <a:rPr lang="it-IT" sz="2000" dirty="0"/>
              <a:t> to gain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civil</a:t>
            </a:r>
            <a:r>
              <a:rPr lang="it-IT" sz="2000" dirty="0"/>
              <a:t> </a:t>
            </a:r>
            <a:r>
              <a:rPr lang="it-IT" sz="2000" dirty="0" err="1"/>
              <a:t>rights</a:t>
            </a:r>
            <a:r>
              <a:rPr lang="it-IT" sz="2000" dirty="0"/>
              <a:t>. </a:t>
            </a:r>
          </a:p>
          <a:p>
            <a:r>
              <a:rPr lang="it-IT" sz="2000" dirty="0" err="1"/>
              <a:t>M.L.King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leader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THE BEATLES</a:t>
            </a:r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4557" b="14557"/>
          <a:stretch>
            <a:fillRect/>
          </a:stretch>
        </p:blipFill>
        <p:spPr/>
      </p:pic>
      <p:sp>
        <p:nvSpPr>
          <p:cNvPr id="8" name="Segnaposto testo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800" dirty="0" err="1"/>
              <a:t>Their</a:t>
            </a:r>
            <a:r>
              <a:rPr lang="it-IT" sz="1800" dirty="0"/>
              <a:t> rock </a:t>
            </a:r>
            <a:r>
              <a:rPr lang="it-IT" sz="1800" dirty="0" err="1"/>
              <a:t>is</a:t>
            </a:r>
            <a:r>
              <a:rPr lang="it-IT" sz="1800" dirty="0"/>
              <a:t> light, </a:t>
            </a:r>
            <a:r>
              <a:rPr lang="it-IT" sz="1800" dirty="0" err="1"/>
              <a:t>different</a:t>
            </a:r>
            <a:r>
              <a:rPr lang="it-IT" sz="1800" dirty="0"/>
              <a:t> from the </a:t>
            </a:r>
            <a:r>
              <a:rPr lang="it-IT" sz="1800" dirty="0" err="1"/>
              <a:t>Americn</a:t>
            </a:r>
            <a:r>
              <a:rPr lang="it-IT" sz="1800" dirty="0"/>
              <a:t> one.  </a:t>
            </a:r>
          </a:p>
          <a:p>
            <a:r>
              <a:rPr lang="it-IT" sz="1800" dirty="0"/>
              <a:t>Beatles mania </a:t>
            </a:r>
            <a:r>
              <a:rPr lang="it-IT" sz="1800" dirty="0" err="1"/>
              <a:t>started</a:t>
            </a:r>
            <a:r>
              <a:rPr lang="it-IT" sz="1800" dirty="0"/>
              <a:t>. </a:t>
            </a:r>
          </a:p>
          <a:p>
            <a:r>
              <a:rPr lang="it-IT" sz="1800" dirty="0" err="1"/>
              <a:t>They</a:t>
            </a:r>
            <a:r>
              <a:rPr lang="it-IT" sz="1800" dirty="0"/>
              <a:t> </a:t>
            </a:r>
            <a:r>
              <a:rPr lang="it-IT" sz="1800" dirty="0" err="1"/>
              <a:t>wore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common </a:t>
            </a:r>
            <a:r>
              <a:rPr lang="it-IT" sz="1800" dirty="0" err="1"/>
              <a:t>people</a:t>
            </a:r>
            <a:r>
              <a:rPr lang="it-IT" sz="1800" dirty="0"/>
              <a:t> </a:t>
            </a:r>
            <a:r>
              <a:rPr lang="it-IT" sz="1800" dirty="0" err="1"/>
              <a:t>wore</a:t>
            </a:r>
            <a:r>
              <a:rPr lang="it-IT" dirty="0"/>
              <a:t>.  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Economical</a:t>
            </a:r>
            <a:r>
              <a:rPr lang="it-IT" dirty="0"/>
              <a:t> boom</a:t>
            </a:r>
          </a:p>
        </p:txBody>
      </p:sp>
      <p:pic>
        <p:nvPicPr>
          <p:cNvPr id="14" name="Segnaposto immagine 13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5940" b="5940"/>
          <a:stretch>
            <a:fillRect/>
          </a:stretch>
        </p:blipFill>
        <p:spPr/>
      </p:pic>
      <p:sp>
        <p:nvSpPr>
          <p:cNvPr id="11" name="Segnaposto testo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it-IT" sz="1800" dirty="0" err="1"/>
              <a:t>Europeans</a:t>
            </a:r>
            <a:r>
              <a:rPr lang="it-IT" sz="1800" dirty="0"/>
              <a:t> are </a:t>
            </a:r>
            <a:r>
              <a:rPr lang="it-IT" sz="1800" dirty="0" err="1"/>
              <a:t>optimistic</a:t>
            </a:r>
            <a:r>
              <a:rPr lang="it-IT" sz="1800" dirty="0"/>
              <a:t> </a:t>
            </a:r>
            <a:r>
              <a:rPr lang="it-IT" sz="1800" dirty="0" err="1"/>
              <a:t>because</a:t>
            </a:r>
            <a:r>
              <a:rPr lang="it-IT" sz="1800" dirty="0"/>
              <a:t> </a:t>
            </a:r>
            <a:r>
              <a:rPr lang="it-IT" sz="1800" dirty="0" err="1"/>
              <a:t>there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a </a:t>
            </a:r>
            <a:r>
              <a:rPr lang="it-IT" sz="1800" dirty="0" err="1"/>
              <a:t>great</a:t>
            </a:r>
            <a:r>
              <a:rPr lang="it-IT" sz="1800" dirty="0"/>
              <a:t> </a:t>
            </a:r>
            <a:r>
              <a:rPr lang="it-IT" sz="1800" dirty="0" err="1"/>
              <a:t>devolopment</a:t>
            </a:r>
            <a:r>
              <a:rPr lang="it-IT" sz="1800" dirty="0"/>
              <a:t> in economy. </a:t>
            </a:r>
            <a:r>
              <a:rPr lang="it-IT" sz="1800" dirty="0" err="1"/>
              <a:t>All</a:t>
            </a:r>
            <a:r>
              <a:rPr lang="it-IT" sz="1800" dirty="0"/>
              <a:t> families start to </a:t>
            </a:r>
            <a:r>
              <a:rPr lang="it-IT" sz="1800" dirty="0" err="1"/>
              <a:t>have</a:t>
            </a:r>
            <a:r>
              <a:rPr lang="it-IT" sz="1800" dirty="0"/>
              <a:t> </a:t>
            </a:r>
            <a:r>
              <a:rPr lang="it-IT" sz="1800" dirty="0" err="1"/>
              <a:t>housewares</a:t>
            </a:r>
            <a:r>
              <a:rPr lang="it-IT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01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1955: the war in </a:t>
            </a:r>
            <a:r>
              <a:rPr lang="it-IT" dirty="0" err="1"/>
              <a:t>vietnam</a:t>
            </a:r>
            <a:r>
              <a:rPr lang="it-IT" dirty="0"/>
              <a:t> </a:t>
            </a:r>
            <a:r>
              <a:rPr lang="it-IT" dirty="0" err="1"/>
              <a:t>begins</a:t>
            </a:r>
            <a:endParaRPr lang="it-IT" dirty="0"/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0704" b="10704"/>
          <a:stretch>
            <a:fillRect/>
          </a:stretch>
        </p:blipFill>
        <p:spPr/>
      </p:pic>
      <p:sp>
        <p:nvSpPr>
          <p:cNvPr id="5" name="Segnaposto testo 4"/>
          <p:cNvSpPr>
            <a:spLocks noGrp="1"/>
          </p:cNvSpPr>
          <p:nvPr>
            <p:ph type="body" sz="half" idx="18"/>
          </p:nvPr>
        </p:nvSpPr>
        <p:spPr>
          <a:xfrm>
            <a:off x="688618" y="4191000"/>
            <a:ext cx="3451582" cy="2027685"/>
          </a:xfrm>
        </p:spPr>
        <p:txBody>
          <a:bodyPr>
            <a:normAutofit/>
          </a:bodyPr>
          <a:lstStyle/>
          <a:p>
            <a:r>
              <a:rPr lang="it-IT" sz="2400" dirty="0"/>
              <a:t>The war </a:t>
            </a:r>
            <a:r>
              <a:rPr lang="it-IT" sz="2400" dirty="0" err="1"/>
              <a:t>started</a:t>
            </a:r>
            <a:r>
              <a:rPr lang="it-IT" sz="2400" dirty="0"/>
              <a:t> in 1955 and </a:t>
            </a:r>
            <a:r>
              <a:rPr lang="it-IT" sz="2400" dirty="0" err="1"/>
              <a:t>finished</a:t>
            </a:r>
            <a:r>
              <a:rPr lang="it-IT" sz="2400" dirty="0"/>
              <a:t> in 1975.  </a:t>
            </a:r>
            <a:r>
              <a:rPr lang="it-IT" sz="2400" dirty="0" err="1"/>
              <a:t>Europeans</a:t>
            </a:r>
            <a:r>
              <a:rPr lang="it-IT" sz="2400" dirty="0"/>
              <a:t> 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informed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in the </a:t>
            </a:r>
            <a:r>
              <a:rPr lang="it-IT" sz="2400" dirty="0" err="1"/>
              <a:t>sixties</a:t>
            </a:r>
            <a:r>
              <a:rPr lang="it-IT" sz="2400" dirty="0"/>
              <a:t>.</a:t>
            </a:r>
          </a:p>
        </p:txBody>
      </p:sp>
      <p:pic>
        <p:nvPicPr>
          <p:cNvPr id="14" name="Segnaposto immagine 13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5821" b="5821"/>
          <a:stretch>
            <a:fillRect/>
          </a:stretch>
        </p:blipFill>
        <p:spPr/>
      </p:pic>
      <p:sp>
        <p:nvSpPr>
          <p:cNvPr id="8" name="Segnaposto testo 7"/>
          <p:cNvSpPr>
            <a:spLocks noGrp="1"/>
          </p:cNvSpPr>
          <p:nvPr>
            <p:ph type="body" sz="half" idx="19"/>
          </p:nvPr>
        </p:nvSpPr>
        <p:spPr>
          <a:xfrm>
            <a:off x="4374264" y="4191001"/>
            <a:ext cx="3448935" cy="2027684"/>
          </a:xfrm>
        </p:spPr>
        <p:txBody>
          <a:bodyPr/>
          <a:lstStyle/>
          <a:p>
            <a:r>
              <a:rPr lang="it-IT" sz="2000" dirty="0"/>
              <a:t>The Beatles </a:t>
            </a:r>
            <a:r>
              <a:rPr lang="it-IT" sz="2000" dirty="0" err="1"/>
              <a:t>ridiculized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war.  </a:t>
            </a:r>
          </a:p>
          <a:p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started</a:t>
            </a:r>
            <a:r>
              <a:rPr lang="it-IT" sz="2000" dirty="0"/>
              <a:t> </a:t>
            </a:r>
            <a:r>
              <a:rPr lang="it-IT" sz="2000" dirty="0" err="1"/>
              <a:t>wearing</a:t>
            </a:r>
            <a:r>
              <a:rPr lang="it-IT" sz="2000" dirty="0"/>
              <a:t> </a:t>
            </a:r>
            <a:r>
              <a:rPr lang="it-IT" sz="2000" dirty="0" err="1"/>
              <a:t>colourful</a:t>
            </a:r>
            <a:r>
              <a:rPr lang="it-IT" sz="2000" dirty="0"/>
              <a:t> </a:t>
            </a:r>
            <a:r>
              <a:rPr lang="it-IT" sz="2000" dirty="0" err="1"/>
              <a:t>uniforms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sort</a:t>
            </a:r>
            <a:r>
              <a:rPr lang="it-IT" sz="2000" dirty="0"/>
              <a:t> of </a:t>
            </a:r>
            <a:r>
              <a:rPr lang="it-IT" sz="2000" dirty="0" err="1"/>
              <a:t>escape</a:t>
            </a:r>
            <a:r>
              <a:rPr lang="it-IT" sz="2000" dirty="0"/>
              <a:t> from reality.  </a:t>
            </a:r>
          </a:p>
          <a:p>
            <a:r>
              <a:rPr lang="it-IT" sz="2000" dirty="0" err="1"/>
              <a:t>Even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music </a:t>
            </a:r>
            <a:r>
              <a:rPr lang="it-IT" sz="2000" dirty="0" err="1"/>
              <a:t>changed</a:t>
            </a:r>
            <a:r>
              <a:rPr lang="it-IT" dirty="0"/>
              <a:t>. 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idx="22"/>
          </p:nvPr>
        </p:nvSpPr>
        <p:spPr/>
      </p:sp>
      <p:sp>
        <p:nvSpPr>
          <p:cNvPr id="11" name="Segnaposto testo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won’t</a:t>
            </a:r>
            <a:r>
              <a:rPr lang="it-IT" sz="2400" dirty="0"/>
              <a:t> do </a:t>
            </a:r>
            <a:r>
              <a:rPr lang="it-IT" sz="2400" dirty="0" err="1"/>
              <a:t>any</a:t>
            </a:r>
            <a:r>
              <a:rPr lang="it-IT" sz="2400" dirty="0"/>
              <a:t> more </a:t>
            </a:r>
            <a:r>
              <a:rPr lang="it-IT" sz="2400" dirty="0" err="1"/>
              <a:t>videos</a:t>
            </a:r>
            <a:r>
              <a:rPr lang="it-IT" sz="2400" dirty="0"/>
              <a:t>, and </a:t>
            </a:r>
            <a:r>
              <a:rPr lang="it-IT" sz="2400" dirty="0" err="1"/>
              <a:t>they</a:t>
            </a:r>
            <a:r>
              <a:rPr lang="it-IT" sz="2400" dirty="0"/>
              <a:t>  </a:t>
            </a:r>
            <a:r>
              <a:rPr lang="it-IT" sz="2400" dirty="0" err="1"/>
              <a:t>started</a:t>
            </a:r>
            <a:r>
              <a:rPr lang="it-IT" sz="2400" dirty="0"/>
              <a:t> </a:t>
            </a:r>
            <a:r>
              <a:rPr lang="it-IT" sz="2400" dirty="0" err="1"/>
              <a:t>refusing</a:t>
            </a:r>
            <a:r>
              <a:rPr lang="it-IT" sz="2400" dirty="0"/>
              <a:t> society.</a:t>
            </a:r>
          </a:p>
        </p:txBody>
      </p:sp>
    </p:spTree>
    <p:extLst>
      <p:ext uri="{BB962C8B-B14F-4D97-AF65-F5344CB8AC3E}">
        <p14:creationId xmlns:p14="http://schemas.microsoft.com/office/powerpoint/2010/main" val="2372723734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1664</TotalTime>
  <Words>910</Words>
  <Application>Microsoft Office PowerPoint</Application>
  <PresentationFormat>Widescreen</PresentationFormat>
  <Paragraphs>106</Paragraphs>
  <Slides>31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Scia di vapore</vt:lpstr>
      <vt:lpstr>ROCK</vt:lpstr>
      <vt:lpstr>Rock was born from a fusion of Blues and country music</vt:lpstr>
      <vt:lpstr>Elvis presley</vt:lpstr>
      <vt:lpstr>Elvis the pelvis</vt:lpstr>
      <vt:lpstr>II World war: 1939-1942</vt:lpstr>
      <vt:lpstr>1942: American base in Pearl harbour is attacked by japan and Americans entered the war</vt:lpstr>
      <vt:lpstr>In 1944 Americans arrive in europe and impose their music</vt:lpstr>
      <vt:lpstr>The sixties</vt:lpstr>
      <vt:lpstr>1955: the war in vietnam begins</vt:lpstr>
      <vt:lpstr>1969: the rolling stones</vt:lpstr>
      <vt:lpstr>1969: the first woodstock festival</vt:lpstr>
      <vt:lpstr>1970: john lennon </vt:lpstr>
      <vt:lpstr>He also wrote one of the most beautiful song ever written: imagine</vt:lpstr>
      <vt:lpstr>Presentazione standard di PowerPoint</vt:lpstr>
      <vt:lpstr>Seventies and eighties</vt:lpstr>
      <vt:lpstr>Presentazione standard di PowerPoint</vt:lpstr>
      <vt:lpstr>Presentazione standard di PowerPoint</vt:lpstr>
      <vt:lpstr>Eighties </vt:lpstr>
      <vt:lpstr>IT’s Michael jackson’s period</vt:lpstr>
      <vt:lpstr>MADONNA</vt:lpstr>
      <vt:lpstr>Presentazione standard di PowerPoint</vt:lpstr>
      <vt:lpstr>And many others such as</vt:lpstr>
      <vt:lpstr>1991</vt:lpstr>
      <vt:lpstr>nineties</vt:lpstr>
      <vt:lpstr>Rock survives in artists such</vt:lpstr>
      <vt:lpstr>AND U2, politically involved </vt:lpstr>
      <vt:lpstr>2000</vt:lpstr>
      <vt:lpstr>Hard rock cafe’</vt:lpstr>
      <vt:lpstr>Third classes of the middle high school: sections i and l</vt:lpstr>
      <vt:lpstr>THESE ARE SOME MEMORABILIA IN HARD ROCK CAFE’ IN ROME</vt:lpstr>
      <vt:lpstr>By Le classi terze sez. i - 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</dc:title>
  <dc:creator>Ornella Rizzo</dc:creator>
  <cp:lastModifiedBy>Ornella Rizzo</cp:lastModifiedBy>
  <cp:revision>41</cp:revision>
  <dcterms:created xsi:type="dcterms:W3CDTF">2017-01-05T09:27:21Z</dcterms:created>
  <dcterms:modified xsi:type="dcterms:W3CDTF">2017-01-30T04:35:10Z</dcterms:modified>
</cp:coreProperties>
</file>